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71" r:id="rId1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24" Type="http://schemas.openxmlformats.org/officeDocument/2006/relationships/slide" Target="slides/slide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8.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a:extLst>
              <a:ext uri="{FF2B5EF4-FFF2-40B4-BE49-F238E27FC236}">
                <a16:creationId xmlns:a16="http://schemas.microsoft.com/office/drawing/2014/main" id="{66DB4827-1842-A878-CA37-768A3475468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18FA627-0DF1-4F07-A296-629381610EFB}"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578" name="Rectangle 2">
            <a:extLst>
              <a:ext uri="{FF2B5EF4-FFF2-40B4-BE49-F238E27FC236}">
                <a16:creationId xmlns:a16="http://schemas.microsoft.com/office/drawing/2014/main" id="{5A8FB614-9342-4FB3-2F4B-631243AE44D4}"/>
              </a:ext>
            </a:extLst>
          </p:cNvPr>
          <p:cNvSpPr>
            <a:spLocks noGrp="1" noChangeArrowheads="1"/>
          </p:cNvSpPr>
          <p:nvPr>
            <p:ph type="title"/>
          </p:nvPr>
        </p:nvSpPr>
        <p:spPr>
          <a:xfrm>
            <a:off x="457200" y="274638"/>
            <a:ext cx="8229600" cy="639762"/>
          </a:xfrm>
        </p:spPr>
        <p:txBody>
          <a:bodyPr/>
          <a:lstStyle/>
          <a:p>
            <a:r>
              <a:rPr lang="en-US" altLang="zh-CN" sz="4000">
                <a:ea typeface="宋体" panose="02010600030101010101" pitchFamily="2" charset="-122"/>
              </a:rPr>
              <a:t>6. Goal 3 Architecture</a:t>
            </a:r>
          </a:p>
        </p:txBody>
      </p:sp>
      <p:sp>
        <p:nvSpPr>
          <p:cNvPr id="24579" name="Rectangle 3">
            <a:extLst>
              <a:ext uri="{FF2B5EF4-FFF2-40B4-BE49-F238E27FC236}">
                <a16:creationId xmlns:a16="http://schemas.microsoft.com/office/drawing/2014/main" id="{CB330356-345F-CB43-A730-A3088A746AED}"/>
              </a:ext>
            </a:extLst>
          </p:cNvPr>
          <p:cNvSpPr>
            <a:spLocks noGrp="1" noChangeArrowheads="1"/>
          </p:cNvSpPr>
          <p:nvPr>
            <p:ph type="body" idx="1"/>
          </p:nvPr>
        </p:nvSpPr>
        <p:spPr/>
        <p:txBody>
          <a:bodyPr/>
          <a:lstStyle/>
          <a:p>
            <a:pPr>
              <a:lnSpc>
                <a:spcPct val="80000"/>
              </a:lnSpc>
            </a:pPr>
            <a:r>
              <a:rPr lang="en-US" altLang="zh-CN" sz="2800">
                <a:ea typeface="宋体" panose="02010600030101010101" pitchFamily="2" charset="-122"/>
              </a:rPr>
              <a:t>Example: Show me all the data structures that have been classified as part of the Business Compliance One-Stop Initiative and as a work product of the IRS:</a:t>
            </a:r>
          </a:p>
          <a:p>
            <a:pPr lvl="1">
              <a:lnSpc>
                <a:spcPct val="80000"/>
              </a:lnSpc>
            </a:pPr>
            <a:r>
              <a:rPr lang="en-US" altLang="zh-CN" sz="2400">
                <a:ea typeface="宋体" panose="02010600030101010101" pitchFamily="2" charset="-122"/>
              </a:rPr>
              <a:t>DRM – the data structures themselves (e.g. data dictionary)…</a:t>
            </a:r>
          </a:p>
          <a:p>
            <a:pPr lvl="1">
              <a:lnSpc>
                <a:spcPct val="80000"/>
              </a:lnSpc>
            </a:pPr>
            <a:r>
              <a:rPr lang="en-US" altLang="zh-CN" sz="2400">
                <a:ea typeface="宋体" panose="02010600030101010101" pitchFamily="2" charset="-122"/>
              </a:rPr>
              <a:t>SRM – expressed as a reusable component (e.g. XML Schema) …</a:t>
            </a:r>
          </a:p>
          <a:p>
            <a:pPr lvl="1">
              <a:lnSpc>
                <a:spcPct val="80000"/>
              </a:lnSpc>
            </a:pPr>
            <a:r>
              <a:rPr lang="en-US" altLang="zh-CN" sz="2400">
                <a:ea typeface="宋体" panose="02010600030101010101" pitchFamily="2" charset="-122"/>
              </a:rPr>
              <a:t>TRM – provided in an interoperable way (e.g. an XML Web Service) ….</a:t>
            </a:r>
          </a:p>
          <a:p>
            <a:pPr lvl="1">
              <a:lnSpc>
                <a:spcPct val="80000"/>
              </a:lnSpc>
            </a:pPr>
            <a:r>
              <a:rPr lang="en-US" altLang="zh-CN" sz="2400">
                <a:ea typeface="宋体" panose="02010600030101010101" pitchFamily="2" charset="-122"/>
              </a:rPr>
              <a:t>BRM – classified according to a taxonomy (e.g. Business Reference Model  Version 2).</a:t>
            </a:r>
          </a:p>
          <a:p>
            <a:pPr lvl="1">
              <a:lnSpc>
                <a:spcPct val="80000"/>
              </a:lnSpc>
            </a:pPr>
            <a:r>
              <a:rPr lang="en-US" altLang="zh-CN" sz="2400">
                <a:ea typeface="宋体" panose="02010600030101010101" pitchFamily="2" charset="-122"/>
              </a:rPr>
              <a:t>PRM – Doing all this demonstrates performance!</a:t>
            </a:r>
          </a:p>
        </p:txBody>
      </p:sp>
      <p:sp>
        <p:nvSpPr>
          <p:cNvPr id="24580" name="Text Box 4">
            <a:extLst>
              <a:ext uri="{FF2B5EF4-FFF2-40B4-BE49-F238E27FC236}">
                <a16:creationId xmlns:a16="http://schemas.microsoft.com/office/drawing/2014/main" id="{57BC8050-FDCD-9789-40E4-B3DA45275575}"/>
              </a:ext>
            </a:extLst>
          </p:cNvPr>
          <p:cNvSpPr txBox="1">
            <a:spLocks noChangeArrowheads="1"/>
          </p:cNvSpPr>
          <p:nvPr/>
        </p:nvSpPr>
        <p:spPr bwMode="auto">
          <a:xfrm>
            <a:off x="898525" y="6132513"/>
            <a:ext cx="7308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Source: Kevin Williams, Creating Taxonomies in XML Collaborator,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Presentation to the XML Web Services Working Group, April 15, 2003.</a:t>
            </a:r>
          </a:p>
        </p:txBody>
      </p:sp>
      <p:sp>
        <p:nvSpPr>
          <p:cNvPr id="24581" name="Text Box 5">
            <a:extLst>
              <a:ext uri="{FF2B5EF4-FFF2-40B4-BE49-F238E27FC236}">
                <a16:creationId xmlns:a16="http://schemas.microsoft.com/office/drawing/2014/main" id="{0ECCC65C-718D-4DD2-7199-AF7BD5B5074C}"/>
              </a:ext>
            </a:extLst>
          </p:cNvPr>
          <p:cNvSpPr txBox="1">
            <a:spLocks noChangeArrowheads="1"/>
          </p:cNvSpPr>
          <p:nvPr/>
        </p:nvSpPr>
        <p:spPr bwMode="auto">
          <a:xfrm>
            <a:off x="1905000" y="1066800"/>
            <a:ext cx="510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Taxonomies with the FEA Reference Models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